
<file path=[Content_Types].xml><?xml version="1.0" encoding="utf-8"?>
<Types xmlns="http://schemas.openxmlformats.org/package/2006/content-types">
  <Default Extension="png" ContentType="image/png"/>
  <Default Extension="jfif" ContentType="image/jpe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67" r:id="rId1"/>
  </p:sldMasterIdLst>
  <p:notesMasterIdLst>
    <p:notesMasterId r:id="rId26"/>
  </p:notesMasterIdLst>
  <p:sldIdLst>
    <p:sldId id="256" r:id="rId2"/>
    <p:sldId id="291" r:id="rId3"/>
    <p:sldId id="286" r:id="rId4"/>
    <p:sldId id="258" r:id="rId5"/>
    <p:sldId id="287" r:id="rId6"/>
    <p:sldId id="260" r:id="rId7"/>
    <p:sldId id="271" r:id="rId8"/>
    <p:sldId id="276" r:id="rId9"/>
    <p:sldId id="263" r:id="rId10"/>
    <p:sldId id="279" r:id="rId11"/>
    <p:sldId id="264" r:id="rId12"/>
    <p:sldId id="277" r:id="rId13"/>
    <p:sldId id="274" r:id="rId14"/>
    <p:sldId id="275" r:id="rId15"/>
    <p:sldId id="285" r:id="rId16"/>
    <p:sldId id="288" r:id="rId17"/>
    <p:sldId id="289" r:id="rId18"/>
    <p:sldId id="290" r:id="rId19"/>
    <p:sldId id="265" r:id="rId20"/>
    <p:sldId id="284" r:id="rId21"/>
    <p:sldId id="292" r:id="rId22"/>
    <p:sldId id="267" r:id="rId23"/>
    <p:sldId id="268" r:id="rId24"/>
    <p:sldId id="270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37CD3"/>
    <a:srgbClr val="1773BF"/>
    <a:srgbClr val="006BD6"/>
    <a:srgbClr val="0052A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561" autoAdjust="0"/>
    <p:restoredTop sz="94660"/>
  </p:normalViewPr>
  <p:slideViewPr>
    <p:cSldViewPr snapToGrid="0">
      <p:cViewPr varScale="1">
        <p:scale>
          <a:sx n="88" d="100"/>
          <a:sy n="88" d="100"/>
        </p:scale>
        <p:origin x="28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0DBF9A-2FBD-448A-8A2D-3182EE76A53A}" type="datetimeFigureOut">
              <a:rPr lang="en-GB" smtClean="0"/>
              <a:t>05/08/2021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A5040F-A1F2-4072-83F9-D80E8611027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02860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A5040F-A1F2-4072-83F9-D80E86110276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17053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A5040F-A1F2-4072-83F9-D80E86110276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83524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A5040F-A1F2-4072-83F9-D80E86110276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38410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A5040F-A1F2-4072-83F9-D80E86110276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53276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A5040F-A1F2-4072-83F9-D80E86110276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34017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D8F85-B045-43EC-8909-EB953340EA23}" type="datetime1">
              <a:rPr lang="en-US" smtClean="0"/>
              <a:t>8/5/2021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1748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58AFE-AB4B-46DE-84C4-32D9F5B1C0FD}" type="datetime1">
              <a:rPr lang="en-US" smtClean="0"/>
              <a:t>8/5/2021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4172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CDF2D-CE17-4399-B13C-718EEC595EE3}" type="datetime1">
              <a:rPr lang="en-US" smtClean="0"/>
              <a:t>8/5/2021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7585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FF071D-B047-43D8-B5A1-1A557A467088}" type="datetime1">
              <a:rPr lang="en-US" smtClean="0"/>
              <a:t>8/5/2021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0680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3DEE9F78-0AEC-4EAA-9731-E3D3B7235D3E}" type="datetime1">
              <a:rPr lang="en-US" smtClean="0"/>
              <a:t>8/5/2021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1140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BA8986-4279-4219-AFEA-0B5D62644E62}" type="datetime1">
              <a:rPr lang="en-US" smtClean="0"/>
              <a:t>8/5/2021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9987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A7EAB-2E31-42FB-B6A2-28B0FCAF2489}" type="datetime1">
              <a:rPr lang="en-US" smtClean="0"/>
              <a:t>8/5/2021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9391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79E5D-BBA6-4E6B-A021-4B26C840E0BB}" type="datetime1">
              <a:rPr lang="en-US" smtClean="0"/>
              <a:t>8/5/2021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3622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BB866B-D07D-47EA-8FA3-F1E53E298E92}" type="datetime1">
              <a:rPr lang="en-US" smtClean="0"/>
              <a:t>8/5/2021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866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CF8A2-4A75-4B83-B17C-AEBE868F7155}" type="datetime1">
              <a:rPr lang="en-US" smtClean="0"/>
              <a:t>8/5/2021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673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89368D-FA1C-43D6-A0D3-F4C85EE0B597}" type="datetime1">
              <a:rPr lang="en-US" smtClean="0"/>
              <a:t>8/5/2021</a:t>
            </a:fld>
            <a:endParaRPr lang="en-US" dirty="0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2933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4BB3A8C5-03F5-4906-8DF2-6740FF6D1903}" type="datetime1">
              <a:rPr lang="en-US" smtClean="0"/>
              <a:t>8/5/2021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99065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8" r:id="rId1"/>
    <p:sldLayoutId id="2147483869" r:id="rId2"/>
    <p:sldLayoutId id="2147483870" r:id="rId3"/>
    <p:sldLayoutId id="2147483871" r:id="rId4"/>
    <p:sldLayoutId id="2147483872" r:id="rId5"/>
    <p:sldLayoutId id="2147483873" r:id="rId6"/>
    <p:sldLayoutId id="2147483874" r:id="rId7"/>
    <p:sldLayoutId id="2147483875" r:id="rId8"/>
    <p:sldLayoutId id="2147483876" r:id="rId9"/>
    <p:sldLayoutId id="2147483877" r:id="rId10"/>
    <p:sldLayoutId id="2147483878" r:id="rId11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f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97873"/>
            <a:ext cx="10019714" cy="2919381"/>
          </a:xfrm>
        </p:spPr>
        <p:txBody>
          <a:bodyPr/>
          <a:lstStyle/>
          <a:p>
            <a:pPr algn="ctr"/>
            <a:r>
              <a:rPr lang="en-US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BARBERSHOP/SALON RESERVATION SYSTEM WITH A REAL</a:t>
            </a:r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 UPDATE OF THE NUMBER OF CUSTOMERS IN THE SALON</a:t>
            </a:r>
            <a:endParaRPr lang="en-US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-1" y="5190978"/>
            <a:ext cx="12192001" cy="1667022"/>
          </a:xfrm>
          <a:solidFill>
            <a:schemeClr val="tx2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r>
              <a:rPr lang="en-GB" dirty="0" smtClean="0"/>
              <a:t>		Presented by:					Supervised by:</a:t>
            </a:r>
            <a:r>
              <a:rPr lang="en-GB" dirty="0"/>
              <a:t>	</a:t>
            </a:r>
            <a:r>
              <a:rPr lang="en-GB" dirty="0" smtClean="0"/>
              <a:t>	</a:t>
            </a:r>
          </a:p>
          <a:p>
            <a:r>
              <a:rPr lang="en-GB" dirty="0" smtClean="0"/>
              <a:t>		</a:t>
            </a:r>
            <a:r>
              <a:rPr lang="en-GB" dirty="0" err="1" smtClean="0"/>
              <a:t>Gacwe</a:t>
            </a:r>
            <a:r>
              <a:rPr lang="en-GB" dirty="0" smtClean="0"/>
              <a:t> Daniel </a:t>
            </a:r>
            <a:r>
              <a:rPr lang="en-GB" dirty="0" err="1" smtClean="0"/>
              <a:t>Nyere</a:t>
            </a:r>
            <a:r>
              <a:rPr lang="en-GB" dirty="0" smtClean="0"/>
              <a:t>			             Mr. </a:t>
            </a:r>
            <a:r>
              <a:rPr lang="en-GB" dirty="0" err="1" smtClean="0"/>
              <a:t>Karanja</a:t>
            </a:r>
            <a:endParaRPr lang="en-GB" dirty="0" smtClean="0"/>
          </a:p>
          <a:p>
            <a:r>
              <a:rPr lang="en-GB" dirty="0" smtClean="0"/>
              <a:t>		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451939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401568" cy="1737360"/>
          </a:xfrm>
        </p:spPr>
        <p:txBody>
          <a:bodyPr/>
          <a:lstStyle/>
          <a:p>
            <a:r>
              <a:rPr lang="en-GB" dirty="0" smtClean="0"/>
              <a:t>Problems with current systems</a:t>
            </a:r>
            <a:endParaRPr lang="en-GB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>
          <a:xfrm>
            <a:off x="8331454" y="3075709"/>
            <a:ext cx="3860546" cy="192024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sz="2800" dirty="0" smtClean="0">
                <a:solidFill>
                  <a:schemeClr val="tx1"/>
                </a:solidFill>
              </a:rPr>
              <a:t>Salon Specific</a:t>
            </a:r>
            <a:endParaRPr lang="en-GB" dirty="0"/>
          </a:p>
          <a:p>
            <a:pPr marL="514350" indent="-514350">
              <a:buFont typeface="+mj-lt"/>
              <a:buAutoNum type="arabicPeriod"/>
            </a:pPr>
            <a:endParaRPr lang="en-GB" sz="2800" dirty="0" smtClean="0">
              <a:solidFill>
                <a:schemeClr val="tx1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GB" sz="2800" dirty="0" smtClean="0">
                <a:solidFill>
                  <a:schemeClr val="tx1"/>
                </a:solidFill>
              </a:rPr>
              <a:t>Poor User Interface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10</a:t>
            </a:fld>
            <a:endParaRPr lang="en-US" dirty="0"/>
          </a:p>
        </p:txBody>
      </p:sp>
      <p:sp>
        <p:nvSpPr>
          <p:cNvPr id="2" name="Picture Placeholder 1"/>
          <p:cNvSpPr>
            <a:spLocks noGrp="1"/>
          </p:cNvSpPr>
          <p:nvPr>
            <p:ph type="pic" idx="1"/>
          </p:nvPr>
        </p:nvSpPr>
        <p:spPr/>
      </p:sp>
      <p:pic>
        <p:nvPicPr>
          <p:cNvPr id="3074" name="Picture 2" descr="The Psychology of UI and UX. Everything around you was designed for… | by  Leen Khalil | Media Reflections: Past, Present, Future | Mediu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331454" cy="5547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4902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67200" y="484632"/>
            <a:ext cx="6861048" cy="1609344"/>
          </a:xfrm>
        </p:spPr>
        <p:txBody>
          <a:bodyPr/>
          <a:lstStyle/>
          <a:p>
            <a:r>
              <a:rPr lang="en-GB" dirty="0" smtClean="0"/>
              <a:t>Web development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37520" y="1966976"/>
            <a:ext cx="10058400" cy="1129792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>
                <a:solidFill>
                  <a:schemeClr val="accent2"/>
                </a:solidFill>
              </a:rPr>
              <a:t>Web development </a:t>
            </a:r>
            <a:r>
              <a:rPr lang="en-US" sz="2400" dirty="0"/>
              <a:t>is the process of using several technologies to create a static or dynamic webpage or web application </a:t>
            </a:r>
            <a:r>
              <a:rPr lang="en-US" sz="2400" dirty="0" smtClean="0"/>
              <a:t>on </a:t>
            </a:r>
            <a:r>
              <a:rPr lang="en-US" sz="2400" dirty="0"/>
              <a:t>the internet </a:t>
            </a:r>
            <a:endParaRPr lang="en-US" sz="2400" dirty="0" smtClean="0"/>
          </a:p>
          <a:p>
            <a:r>
              <a:rPr lang="en-US" sz="2400" dirty="0" smtClean="0"/>
              <a:t>The development of a website can be divided into two sections 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11</a:t>
            </a:fld>
            <a:endParaRPr lang="en-US" dirty="0"/>
          </a:p>
        </p:txBody>
      </p:sp>
      <p:sp>
        <p:nvSpPr>
          <p:cNvPr id="5" name="AutoShape 2" descr="Front-end Development Tools for 2020 | Full Scal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6474968" y="3096768"/>
            <a:ext cx="4975352" cy="287731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Arial" panose="020B0604020202020204" pitchFamily="34" charset="0"/>
              <a:buChar char="•"/>
            </a:pPr>
            <a:r>
              <a:rPr lang="en-US" sz="2600" dirty="0" smtClean="0"/>
              <a:t>Back </a:t>
            </a:r>
            <a:r>
              <a:rPr lang="en-US" sz="2600" dirty="0"/>
              <a:t>End</a:t>
            </a:r>
          </a:p>
          <a:p>
            <a:pPr marL="548640" lvl="2" indent="0">
              <a:buNone/>
            </a:pPr>
            <a:r>
              <a:rPr lang="en-US" sz="1800" dirty="0" smtClean="0"/>
              <a:t>The Server side </a:t>
            </a:r>
            <a:r>
              <a:rPr lang="en-US" sz="1800" dirty="0"/>
              <a:t>responsible for storing and manipulating </a:t>
            </a:r>
            <a:r>
              <a:rPr lang="en-US" sz="1800" dirty="0" smtClean="0"/>
              <a:t>data. Unseen by user</a:t>
            </a:r>
          </a:p>
          <a:p>
            <a:pPr marL="548640" lvl="2" indent="0">
              <a:buNone/>
            </a:pPr>
            <a:r>
              <a:rPr lang="en-US" sz="2400" dirty="0" smtClean="0"/>
              <a:t>Tools </a:t>
            </a:r>
            <a:r>
              <a:rPr lang="en-US" sz="2400" dirty="0"/>
              <a:t>used include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sz="2400" dirty="0" smtClean="0"/>
              <a:t>XAMPP</a:t>
            </a:r>
            <a:endParaRPr lang="en-US" sz="2400" dirty="0"/>
          </a:p>
          <a:p>
            <a:pPr lvl="2">
              <a:buFont typeface="Wingdings" panose="05000000000000000000" pitchFamily="2" charset="2"/>
              <a:buChar char="Ø"/>
            </a:pPr>
            <a:r>
              <a:rPr lang="en-US" sz="2400" dirty="0" smtClean="0"/>
              <a:t>PHP Framework</a:t>
            </a:r>
            <a:endParaRPr lang="en-US" sz="2400" dirty="0"/>
          </a:p>
          <a:p>
            <a:pPr lvl="2">
              <a:buFont typeface="Wingdings" panose="05000000000000000000" pitchFamily="2" charset="2"/>
              <a:buChar char="Ø"/>
            </a:pPr>
            <a:r>
              <a:rPr lang="en-US" sz="2400" dirty="0" smtClean="0"/>
              <a:t>PHP</a:t>
            </a:r>
            <a:endParaRPr lang="en-US" sz="2400" dirty="0"/>
          </a:p>
          <a:p>
            <a:pPr lvl="2">
              <a:buFont typeface="Wingdings" panose="05000000000000000000" pitchFamily="2" charset="2"/>
              <a:buChar char="Ø"/>
            </a:pPr>
            <a:r>
              <a:rPr lang="en-US" sz="2400" dirty="0" smtClean="0"/>
              <a:t>Database</a:t>
            </a:r>
            <a:endParaRPr lang="en-US" sz="2400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693928" y="3096768"/>
            <a:ext cx="5879592" cy="287731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Arial" panose="020B0604020202020204" pitchFamily="34" charset="0"/>
              <a:buChar char="•"/>
            </a:pPr>
            <a:r>
              <a:rPr lang="en-US" sz="2600" dirty="0" smtClean="0"/>
              <a:t>Front </a:t>
            </a:r>
            <a:r>
              <a:rPr lang="en-US" sz="2600" dirty="0"/>
              <a:t>End</a:t>
            </a:r>
          </a:p>
          <a:p>
            <a:pPr marL="548640" lvl="2" indent="0">
              <a:buNone/>
            </a:pPr>
            <a:r>
              <a:rPr lang="en-US" sz="2000" dirty="0"/>
              <a:t>Where the look and feel of the site are created</a:t>
            </a:r>
          </a:p>
          <a:p>
            <a:pPr marL="548640" lvl="2" indent="0">
              <a:buNone/>
            </a:pPr>
            <a:r>
              <a:rPr lang="en-US" sz="2400" dirty="0"/>
              <a:t>Tools used include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sz="2400" dirty="0"/>
              <a:t>Html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sz="2400" dirty="0"/>
              <a:t>CSS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sz="2400" dirty="0"/>
              <a:t>JavaScript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sz="2400" dirty="0" smtClean="0"/>
              <a:t>Bootstrap</a:t>
            </a:r>
            <a:endParaRPr lang="en-US" sz="24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520" y="157400"/>
            <a:ext cx="2994400" cy="1521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274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2748" y="484632"/>
            <a:ext cx="6397752" cy="1609344"/>
          </a:xfrm>
        </p:spPr>
        <p:txBody>
          <a:bodyPr/>
          <a:lstStyle/>
          <a:p>
            <a:r>
              <a:rPr lang="en-US" dirty="0" smtClean="0"/>
              <a:t>Hardware development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9208" y="2303970"/>
            <a:ext cx="3629152" cy="193275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b="1" dirty="0" smtClean="0"/>
              <a:t>Arduino</a:t>
            </a:r>
          </a:p>
          <a:p>
            <a:r>
              <a:rPr lang="en-US" dirty="0"/>
              <a:t>S</a:t>
            </a:r>
            <a:r>
              <a:rPr lang="en-US" dirty="0" smtClean="0"/>
              <a:t>erves </a:t>
            </a:r>
            <a:r>
              <a:rPr lang="en-US" dirty="0"/>
              <a:t>as an open-source platform for creating electronic projects.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426" y="528534"/>
            <a:ext cx="3098800" cy="1521540"/>
          </a:xfrm>
          <a:prstGeom prst="rect">
            <a:avLst/>
          </a:prstGeom>
        </p:spPr>
      </p:pic>
      <p:pic>
        <p:nvPicPr>
          <p:cNvPr id="9" name="Picture 8"/>
          <p:cNvPicPr/>
          <p:nvPr/>
        </p:nvPicPr>
        <p:blipFill>
          <a:blip r:embed="rId3"/>
          <a:stretch>
            <a:fillRect/>
          </a:stretch>
        </p:blipFill>
        <p:spPr>
          <a:xfrm>
            <a:off x="4381119" y="2153761"/>
            <a:ext cx="2770505" cy="1910715"/>
          </a:xfrm>
          <a:prstGeom prst="rect">
            <a:avLst/>
          </a:prstGeom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1029208" y="4236720"/>
            <a:ext cx="3629152" cy="188928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itchFamily="2" charset="2"/>
              <a:buNone/>
            </a:pPr>
            <a:r>
              <a:rPr lang="en-US" b="1" dirty="0" smtClean="0"/>
              <a:t>Pressure Sensitive Resistor</a:t>
            </a:r>
          </a:p>
          <a:p>
            <a:r>
              <a:rPr lang="en-US" dirty="0" smtClean="0"/>
              <a:t>Resistor </a:t>
            </a:r>
            <a:r>
              <a:rPr lang="en-US" dirty="0"/>
              <a:t>that exhibits a decrease in resistance as the force applied to the active sensing surface increases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7551928" y="2093976"/>
            <a:ext cx="3629152" cy="16042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itchFamily="2" charset="2"/>
              <a:buNone/>
            </a:pPr>
            <a:r>
              <a:rPr lang="en-US" b="1" dirty="0" smtClean="0"/>
              <a:t>Arduino Ethernet Shield</a:t>
            </a:r>
          </a:p>
          <a:p>
            <a:r>
              <a:rPr lang="en-US" dirty="0"/>
              <a:t>C</a:t>
            </a:r>
            <a:r>
              <a:rPr lang="en-US" dirty="0" smtClean="0"/>
              <a:t>onnects </a:t>
            </a:r>
            <a:r>
              <a:rPr lang="en-US" dirty="0"/>
              <a:t>the board to the </a:t>
            </a:r>
            <a:r>
              <a:rPr lang="en-US" dirty="0" smtClean="0"/>
              <a:t>internet; facilitates remote connectivity</a:t>
            </a:r>
            <a:endParaRPr lang="en-US" dirty="0"/>
          </a:p>
        </p:txBody>
      </p:sp>
      <p:pic>
        <p:nvPicPr>
          <p:cNvPr id="12" name="Picture 11"/>
          <p:cNvPicPr/>
          <p:nvPr/>
        </p:nvPicPr>
        <p:blipFill rotWithShape="1">
          <a:blip r:embed="rId4"/>
          <a:srcRect t="33622" b="8313"/>
          <a:stretch/>
        </p:blipFill>
        <p:spPr>
          <a:xfrm>
            <a:off x="1029208" y="5998464"/>
            <a:ext cx="5880100" cy="548640"/>
          </a:xfrm>
          <a:prstGeom prst="rect">
            <a:avLst/>
          </a:prstGeom>
        </p:spPr>
      </p:pic>
      <p:pic>
        <p:nvPicPr>
          <p:cNvPr id="13" name="Picture 12"/>
          <p:cNvPicPr/>
          <p:nvPr/>
        </p:nvPicPr>
        <p:blipFill>
          <a:blip r:embed="rId5"/>
          <a:stretch>
            <a:fillRect/>
          </a:stretch>
        </p:blipFill>
        <p:spPr>
          <a:xfrm>
            <a:off x="8083423" y="4236720"/>
            <a:ext cx="3227705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782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methodology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63939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Web development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14</a:t>
            </a:fld>
            <a:endParaRPr lang="en-US" dirty="0"/>
          </a:p>
        </p:txBody>
      </p:sp>
      <p:pic>
        <p:nvPicPr>
          <p:cNvPr id="6" name="Content Placeholder 5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96160" y="2990263"/>
            <a:ext cx="7426960" cy="3573097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661224" y="1712754"/>
            <a:ext cx="11368216" cy="152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buFont typeface="Wingdings" panose="05000000000000000000" pitchFamily="2" charset="2"/>
              <a:buChar char="Ø"/>
            </a:pPr>
            <a:r>
              <a:rPr lang="en-US" sz="2400" dirty="0" smtClean="0"/>
              <a:t>Prototype model will be used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sz="2400" dirty="0" smtClean="0"/>
              <a:t>Prototype of </a:t>
            </a:r>
            <a:r>
              <a:rPr lang="en-US" sz="2400" dirty="0"/>
              <a:t>a final system, is produced, tested, and </a:t>
            </a:r>
            <a:r>
              <a:rPr lang="en-US" sz="2400" dirty="0" smtClean="0"/>
              <a:t>modified </a:t>
            </a:r>
            <a:r>
              <a:rPr lang="en-US" sz="2400" dirty="0"/>
              <a:t>as needed until an acceptable prototype is </a:t>
            </a:r>
            <a:r>
              <a:rPr lang="en-US" sz="2400" dirty="0" smtClean="0"/>
              <a:t>obtained</a:t>
            </a:r>
          </a:p>
        </p:txBody>
      </p:sp>
    </p:spTree>
    <p:extLst>
      <p:ext uri="{BB962C8B-B14F-4D97-AF65-F5344CB8AC3E}">
        <p14:creationId xmlns:p14="http://schemas.microsoft.com/office/powerpoint/2010/main" val="4291501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3207327"/>
          </a:xfrm>
        </p:spPr>
        <p:txBody>
          <a:bodyPr>
            <a:normAutofit/>
          </a:bodyPr>
          <a:lstStyle/>
          <a:p>
            <a:r>
              <a:rPr lang="en-GB" dirty="0" smtClean="0"/>
              <a:t>Flowchart design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15</a:t>
            </a:fld>
            <a:endParaRPr lang="en-US" dirty="0"/>
          </a:p>
        </p:txBody>
      </p:sp>
      <p:pic>
        <p:nvPicPr>
          <p:cNvPr id="6" name="Picture 5" descr="C:\Users\Hp\Desktop\5.1\1.Project\Flowchart\Drawing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20987" y="314006"/>
            <a:ext cx="2953385" cy="655376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02545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2748" y="484632"/>
            <a:ext cx="6397752" cy="1609344"/>
          </a:xfrm>
        </p:spPr>
        <p:txBody>
          <a:bodyPr/>
          <a:lstStyle/>
          <a:p>
            <a:r>
              <a:rPr lang="en-US" dirty="0" smtClean="0"/>
              <a:t>API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9208" y="1889760"/>
            <a:ext cx="6940296" cy="2220012"/>
          </a:xfrm>
        </p:spPr>
        <p:txBody>
          <a:bodyPr>
            <a:normAutofit/>
          </a:bodyPr>
          <a:lstStyle/>
          <a:p>
            <a:r>
              <a:rPr lang="en-US" dirty="0"/>
              <a:t>S</a:t>
            </a:r>
            <a:r>
              <a:rPr lang="en-US" dirty="0" smtClean="0"/>
              <a:t>et </a:t>
            </a:r>
            <a:r>
              <a:rPr lang="en-US" dirty="0"/>
              <a:t>of protocols for creating and integrating software </a:t>
            </a:r>
            <a:r>
              <a:rPr lang="en-US" dirty="0" smtClean="0"/>
              <a:t>applications</a:t>
            </a:r>
          </a:p>
          <a:p>
            <a:r>
              <a:rPr lang="en-US" dirty="0" smtClean="0"/>
              <a:t>Why?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speed up and lower the cost of application </a:t>
            </a:r>
            <a:r>
              <a:rPr lang="en-US" dirty="0" smtClean="0"/>
              <a:t>development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 smtClean="0"/>
              <a:t>Easier and fast communication of services in app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16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586" y="288917"/>
            <a:ext cx="3098800" cy="1418727"/>
          </a:xfrm>
          <a:prstGeom prst="rect">
            <a:avLst/>
          </a:prstGeom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1029208" y="4236720"/>
            <a:ext cx="4162552" cy="18892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i="1" dirty="0"/>
              <a:t>Google Calendar </a:t>
            </a:r>
            <a:r>
              <a:rPr lang="en-US" b="1" i="1" dirty="0" smtClean="0"/>
              <a:t>API</a:t>
            </a:r>
          </a:p>
          <a:p>
            <a:r>
              <a:rPr lang="en-US" dirty="0"/>
              <a:t>T</a:t>
            </a:r>
            <a:r>
              <a:rPr lang="en-US" dirty="0" smtClean="0"/>
              <a:t>o </a:t>
            </a:r>
            <a:r>
              <a:rPr lang="en-US" dirty="0"/>
              <a:t>integrate full calendar data and functionality into their </a:t>
            </a:r>
            <a:r>
              <a:rPr lang="en-US" dirty="0" smtClean="0"/>
              <a:t>apps</a:t>
            </a: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7969504" y="3489756"/>
            <a:ext cx="3866896" cy="16042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i="1" dirty="0"/>
              <a:t>Lipa na M-Pesa API</a:t>
            </a:r>
            <a:endParaRPr lang="en-US" dirty="0"/>
          </a:p>
          <a:p>
            <a:r>
              <a:rPr lang="en-US" dirty="0" smtClean="0"/>
              <a:t>Allows </a:t>
            </a:r>
            <a:r>
              <a:rPr lang="en-US" dirty="0"/>
              <a:t>developers to integrate Safaricom payment for Business to Customers </a:t>
            </a:r>
          </a:p>
        </p:txBody>
      </p:sp>
      <p:pic>
        <p:nvPicPr>
          <p:cNvPr id="12" name="Picture 11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7986" y="5232273"/>
            <a:ext cx="1500188" cy="1500188"/>
          </a:xfrm>
          <a:prstGeom prst="rect">
            <a:avLst/>
          </a:prstGeom>
        </p:spPr>
      </p:pic>
      <p:pic>
        <p:nvPicPr>
          <p:cNvPr id="13" name="Picture 12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9504" y="5037709"/>
            <a:ext cx="2844800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345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14718" y="313062"/>
            <a:ext cx="8636490" cy="1609344"/>
          </a:xfrm>
        </p:spPr>
        <p:txBody>
          <a:bodyPr/>
          <a:lstStyle/>
          <a:p>
            <a:r>
              <a:rPr lang="en-GB" dirty="0" smtClean="0"/>
              <a:t>Mobile application Development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37520" y="1966976"/>
            <a:ext cx="10373608" cy="1129792"/>
          </a:xfrm>
        </p:spPr>
        <p:txBody>
          <a:bodyPr>
            <a:normAutofit lnSpcReduction="10000"/>
          </a:bodyPr>
          <a:lstStyle/>
          <a:p>
            <a:r>
              <a:rPr lang="en-US" sz="2400" dirty="0" smtClean="0"/>
              <a:t>Process </a:t>
            </a:r>
            <a:r>
              <a:rPr lang="en-US" sz="2400" dirty="0"/>
              <a:t>of creating software applications that run on a mobile device</a:t>
            </a:r>
            <a:endParaRPr lang="en-US" sz="2400" dirty="0" smtClean="0">
              <a:solidFill>
                <a:schemeClr val="accent2"/>
              </a:solidFill>
            </a:endParaRPr>
          </a:p>
          <a:p>
            <a:r>
              <a:rPr lang="en-US" sz="2400" dirty="0" smtClean="0"/>
              <a:t>There are various Frameworks used in transforming a Web App to Mobile App</a:t>
            </a:r>
            <a:endParaRPr lang="en-GB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17</a:t>
            </a:fld>
            <a:endParaRPr lang="en-US" dirty="0"/>
          </a:p>
        </p:txBody>
      </p:sp>
      <p:sp>
        <p:nvSpPr>
          <p:cNvPr id="5" name="AutoShape 2" descr="Front-end Development Tools for 2020 | Full Scal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724408" y="3417690"/>
            <a:ext cx="6895592" cy="2877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Arial" panose="020B0604020202020204" pitchFamily="34" charset="0"/>
              <a:buChar char="•"/>
            </a:pPr>
            <a:r>
              <a:rPr lang="en-US" sz="2600" dirty="0" smtClean="0"/>
              <a:t>J-Query Framework</a:t>
            </a:r>
            <a:endParaRPr lang="en-US" sz="2600" dirty="0"/>
          </a:p>
          <a:p>
            <a:pPr marL="548640" lvl="2" indent="0">
              <a:buNone/>
            </a:pPr>
            <a:r>
              <a:rPr lang="en-US" sz="2000" dirty="0"/>
              <a:t>C</a:t>
            </a:r>
            <a:r>
              <a:rPr lang="en-US" sz="2000" dirty="0" smtClean="0"/>
              <a:t>omes </a:t>
            </a:r>
            <a:r>
              <a:rPr lang="en-US" sz="2000" dirty="0"/>
              <a:t>with </a:t>
            </a:r>
            <a:endParaRPr lang="en-US" sz="2000" dirty="0" smtClean="0"/>
          </a:p>
          <a:p>
            <a:pPr lvl="2">
              <a:buFont typeface="Wingdings" panose="05000000000000000000" pitchFamily="2" charset="2"/>
              <a:buChar char="Ø"/>
            </a:pPr>
            <a:r>
              <a:rPr lang="en-US" sz="2000" dirty="0"/>
              <a:t>W</a:t>
            </a:r>
            <a:r>
              <a:rPr lang="en-US" sz="2000" dirty="0" smtClean="0"/>
              <a:t>idget </a:t>
            </a:r>
            <a:r>
              <a:rPr lang="en-US" sz="2000" dirty="0"/>
              <a:t>library that translates semantic HTML into a gesture-friendly </a:t>
            </a:r>
            <a:r>
              <a:rPr lang="en-US" sz="2000" dirty="0" smtClean="0"/>
              <a:t>format</a:t>
            </a:r>
          </a:p>
          <a:p>
            <a:pPr lvl="2">
              <a:buFont typeface="Wingdings" panose="05000000000000000000" pitchFamily="2" charset="2"/>
              <a:buChar char="Ø"/>
            </a:pPr>
            <a:endParaRPr lang="en-US" sz="2000" dirty="0"/>
          </a:p>
          <a:p>
            <a:pPr lvl="2">
              <a:buFont typeface="Wingdings" panose="05000000000000000000" pitchFamily="2" charset="2"/>
              <a:buChar char="Ø"/>
            </a:pPr>
            <a:r>
              <a:rPr lang="en-US" sz="2000" dirty="0" smtClean="0"/>
              <a:t>Good graphical components which improves user friendliness 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520" y="313062"/>
            <a:ext cx="2377198" cy="152154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60"/>
          <a:stretch/>
        </p:blipFill>
        <p:spPr>
          <a:xfrm>
            <a:off x="7813087" y="3417690"/>
            <a:ext cx="4000500" cy="2572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645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67200" y="484632"/>
            <a:ext cx="6861048" cy="1609344"/>
          </a:xfrm>
        </p:spPr>
        <p:txBody>
          <a:bodyPr/>
          <a:lstStyle/>
          <a:p>
            <a:r>
              <a:rPr lang="en-GB" dirty="0" smtClean="0"/>
              <a:t>Hardware design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18</a:t>
            </a:fld>
            <a:endParaRPr lang="en-US" dirty="0"/>
          </a:p>
        </p:txBody>
      </p:sp>
      <p:sp>
        <p:nvSpPr>
          <p:cNvPr id="5" name="AutoShape 2" descr="Front-end Development Tools for 2020 | Full Scal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6474968" y="2093976"/>
            <a:ext cx="5188712" cy="41788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Arial" panose="020B0604020202020204" pitchFamily="34" charset="0"/>
              <a:buChar char="•"/>
            </a:pPr>
            <a:r>
              <a:rPr lang="en-US" sz="2600" dirty="0" smtClean="0"/>
              <a:t>Remote Communication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sz="2600" dirty="0"/>
          </a:p>
          <a:p>
            <a:pPr marL="274320" lvl="1" indent="0">
              <a:buNone/>
            </a:pPr>
            <a:r>
              <a:rPr lang="en-US" sz="2600" dirty="0" smtClean="0"/>
              <a:t>Arduino Ethernet shield facilitates remote communication through a router</a:t>
            </a:r>
            <a:endParaRPr lang="en-US" sz="2600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693928" y="2093976"/>
            <a:ext cx="5879592" cy="38801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Arial" panose="020B0604020202020204" pitchFamily="34" charset="0"/>
              <a:buChar char="•"/>
            </a:pPr>
            <a:r>
              <a:rPr lang="en-US" sz="2600" dirty="0" smtClean="0"/>
              <a:t>Customer counter circuit</a:t>
            </a:r>
            <a:endParaRPr lang="en-US" sz="26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520" y="157400"/>
            <a:ext cx="2994400" cy="1521540"/>
          </a:xfrm>
          <a:prstGeom prst="rect">
            <a:avLst/>
          </a:prstGeom>
        </p:spPr>
      </p:pic>
      <p:pic>
        <p:nvPicPr>
          <p:cNvPr id="11" name="Picture 10"/>
          <p:cNvPicPr/>
          <p:nvPr/>
        </p:nvPicPr>
        <p:blipFill>
          <a:blip r:embed="rId3"/>
          <a:stretch>
            <a:fillRect/>
          </a:stretch>
        </p:blipFill>
        <p:spPr>
          <a:xfrm>
            <a:off x="1093219" y="3052572"/>
            <a:ext cx="1453515" cy="1965960"/>
          </a:xfrm>
          <a:prstGeom prst="rect">
            <a:avLst/>
          </a:prstGeom>
        </p:spPr>
      </p:pic>
      <p:pic>
        <p:nvPicPr>
          <p:cNvPr id="14" name="Picture 13"/>
          <p:cNvPicPr/>
          <p:nvPr/>
        </p:nvPicPr>
        <p:blipFill rotWithShape="1">
          <a:blip r:embed="rId4"/>
          <a:srcRect t="8685" b="15774"/>
          <a:stretch/>
        </p:blipFill>
        <p:spPr bwMode="auto">
          <a:xfrm>
            <a:off x="2836169" y="2785015"/>
            <a:ext cx="1993265" cy="56642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5" name="Picture 14"/>
          <p:cNvPicPr/>
          <p:nvPr/>
        </p:nvPicPr>
        <p:blipFill rotWithShape="1">
          <a:blip r:embed="rId5"/>
          <a:srcRect t="5121" b="3121"/>
          <a:stretch/>
        </p:blipFill>
        <p:spPr bwMode="auto">
          <a:xfrm>
            <a:off x="2940688" y="3502818"/>
            <a:ext cx="1883410" cy="117919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6" name="Picture 15"/>
          <p:cNvPicPr/>
          <p:nvPr/>
        </p:nvPicPr>
        <p:blipFill>
          <a:blip r:embed="rId6"/>
          <a:stretch>
            <a:fillRect/>
          </a:stretch>
        </p:blipFill>
        <p:spPr>
          <a:xfrm>
            <a:off x="2940688" y="4851321"/>
            <a:ext cx="1663700" cy="1179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400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Block diagram</a:t>
            </a:r>
            <a:endParaRPr lang="en-GB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19</a:t>
            </a:fld>
            <a:endParaRPr lang="en-US" dirty="0"/>
          </a:p>
        </p:txBody>
      </p:sp>
      <p:pic>
        <p:nvPicPr>
          <p:cNvPr id="6" name="Content Placeholder 5" descr="C:\Users\Hp\Desktop\5.1\1.Project\Flowchart\Drawing1.png"/>
          <p:cNvPicPr>
            <a:picLocks noGr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0623" y="2546211"/>
            <a:ext cx="8817104" cy="320067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2138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INTRODUCTION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21672" y="1953491"/>
            <a:ext cx="5173287" cy="44037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smtClean="0"/>
              <a:t>WHAT IS AN APPOINTMENT SYSTEM?</a:t>
            </a:r>
          </a:p>
          <a:p>
            <a:pPr marL="0" indent="0">
              <a:buNone/>
            </a:pPr>
            <a:endParaRPr lang="en-GB" b="1" dirty="0"/>
          </a:p>
          <a:p>
            <a:pPr marL="0" indent="0">
              <a:buNone/>
            </a:pPr>
            <a:r>
              <a:rPr lang="en-US" dirty="0" smtClean="0">
                <a:latin typeface="Rockwell (Body)"/>
                <a:cs typeface="Times New Roman" panose="02020603050405020304" pitchFamily="18" charset="0"/>
              </a:rPr>
              <a:t>Appointment </a:t>
            </a:r>
            <a:r>
              <a:rPr lang="en-US" dirty="0">
                <a:latin typeface="Rockwell (Body)"/>
                <a:cs typeface="Times New Roman" panose="02020603050405020304" pitchFamily="18" charset="0"/>
              </a:rPr>
              <a:t>scheduling solution/ appointment booking system/ appointment management software</a:t>
            </a:r>
          </a:p>
          <a:p>
            <a:r>
              <a:rPr lang="en-US" dirty="0" smtClean="0">
                <a:latin typeface="Rockwell (Body)"/>
                <a:cs typeface="Times New Roman" panose="02020603050405020304" pitchFamily="18" charset="0"/>
              </a:rPr>
              <a:t>Allows </a:t>
            </a:r>
            <a:r>
              <a:rPr lang="en-US" dirty="0">
                <a:latin typeface="Rockwell (Body)"/>
                <a:cs typeface="Times New Roman" panose="02020603050405020304" pitchFamily="18" charset="0"/>
              </a:rPr>
              <a:t>service providers to handle appointments more easily </a:t>
            </a:r>
            <a:endParaRPr lang="en-US" dirty="0" smtClean="0">
              <a:latin typeface="Rockwell (Body)"/>
              <a:cs typeface="Times New Roman" panose="02020603050405020304" pitchFamily="18" charset="0"/>
            </a:endParaRPr>
          </a:p>
          <a:p>
            <a:r>
              <a:rPr lang="en-US" dirty="0" smtClean="0">
                <a:latin typeface="Rockwell (Body)"/>
                <a:cs typeface="Times New Roman" panose="02020603050405020304" pitchFamily="18" charset="0"/>
              </a:rPr>
              <a:t>An </a:t>
            </a:r>
            <a:r>
              <a:rPr lang="en-US" dirty="0">
                <a:latin typeface="Rockwell (Body)"/>
                <a:cs typeface="Times New Roman" panose="02020603050405020304" pitchFamily="18" charset="0"/>
              </a:rPr>
              <a:t>appointment management solution may include </a:t>
            </a:r>
            <a:r>
              <a:rPr lang="en-US" dirty="0" smtClean="0">
                <a:latin typeface="Rockwell (Body)"/>
                <a:cs typeface="Times New Roman" panose="02020603050405020304" pitchFamily="18" charset="0"/>
              </a:rPr>
              <a:t>booking </a:t>
            </a:r>
            <a:r>
              <a:rPr lang="en-US" dirty="0">
                <a:latin typeface="Rockwell (Body)"/>
                <a:cs typeface="Times New Roman" panose="02020603050405020304" pitchFamily="18" charset="0"/>
              </a:rPr>
              <a:t>via </a:t>
            </a:r>
            <a:r>
              <a:rPr lang="en-US" dirty="0" smtClean="0">
                <a:latin typeface="Rockwell (Body)"/>
                <a:cs typeface="Times New Roman" panose="02020603050405020304" pitchFamily="18" charset="0"/>
              </a:rPr>
              <a:t>a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>
                <a:latin typeface="Rockwell (Body)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Rockwell (Body)"/>
                <a:cs typeface="Times New Roman" panose="02020603050405020304" pitchFamily="18" charset="0"/>
              </a:rPr>
              <a:t>Web app </a:t>
            </a:r>
            <a:endParaRPr lang="en-US" dirty="0" smtClean="0">
              <a:latin typeface="Rockwell (Body)"/>
              <a:cs typeface="Times New Roman" panose="02020603050405020304" pitchFamily="18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latin typeface="Rockwell (Body)"/>
                <a:cs typeface="Times New Roman" panose="02020603050405020304" pitchFamily="18" charset="0"/>
              </a:rPr>
              <a:t>M</a:t>
            </a:r>
            <a:r>
              <a:rPr lang="en-US" dirty="0" smtClean="0">
                <a:latin typeface="Rockwell (Body)"/>
                <a:cs typeface="Times New Roman" panose="02020603050405020304" pitchFamily="18" charset="0"/>
              </a:rPr>
              <a:t>obile app</a:t>
            </a:r>
            <a:endParaRPr lang="en-GB" dirty="0">
              <a:latin typeface="Rockwell (Body)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</a:t>
            </a:fld>
            <a:endParaRPr lang="en-US" dirty="0"/>
          </a:p>
        </p:txBody>
      </p:sp>
      <p:sp>
        <p:nvSpPr>
          <p:cNvPr id="3" name="AutoShape 2" descr="Salon, barbershop concept opens at Honolulu's Anaha in Ward Village -  Pacific Business New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4" descr="Online Booking System - A Boon to Businesses! - EarningDiar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4960" y="2093976"/>
            <a:ext cx="6400800" cy="3586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7798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EXPECTED RESULTS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1055" y="2121408"/>
            <a:ext cx="11222181" cy="4050792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 </a:t>
            </a:r>
            <a:r>
              <a:rPr lang="en-US" sz="3200" dirty="0" smtClean="0"/>
              <a:t>The Application will </a:t>
            </a:r>
            <a:r>
              <a:rPr lang="en-US" sz="3200" dirty="0"/>
              <a:t>be useful to both clients who prefer making an appointment and those that just show up without an appointment</a:t>
            </a:r>
            <a:r>
              <a:rPr lang="en-US" sz="3200" dirty="0" smtClean="0"/>
              <a:t>.</a:t>
            </a:r>
            <a:endParaRPr lang="en-GB" sz="320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The </a:t>
            </a:r>
            <a:r>
              <a:rPr lang="en-US" sz="3200" dirty="0"/>
              <a:t>web pages shall be designed in a simple user-friendly manner</a:t>
            </a:r>
            <a:r>
              <a:rPr lang="en-GB" sz="3200" dirty="0" smtClean="0"/>
              <a:t>.</a:t>
            </a:r>
          </a:p>
          <a:p>
            <a:pPr lvl="0">
              <a:buFont typeface="Wingdings" pitchFamily="2" charset="2"/>
              <a:buChar char="Ø"/>
            </a:pPr>
            <a:r>
              <a:rPr lang="en-US" sz="3200" dirty="0"/>
              <a:t>It </a:t>
            </a:r>
            <a:r>
              <a:rPr lang="en-US" sz="3200" dirty="0" smtClean="0"/>
              <a:t>will </a:t>
            </a:r>
            <a:r>
              <a:rPr lang="en-US" sz="3200" dirty="0"/>
              <a:t>be an excellent solution to the country's current challenges of time </a:t>
            </a:r>
            <a:r>
              <a:rPr lang="en-US" sz="3200" dirty="0" smtClean="0"/>
              <a:t>wastage in salons</a:t>
            </a:r>
            <a:endParaRPr lang="en-GB" sz="3200" dirty="0"/>
          </a:p>
          <a:p>
            <a:endParaRPr lang="en-GB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8321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48" y="0"/>
            <a:ext cx="10058400" cy="1609344"/>
          </a:xfrm>
        </p:spPr>
        <p:txBody>
          <a:bodyPr/>
          <a:lstStyle/>
          <a:p>
            <a:r>
              <a:rPr lang="en-GB" dirty="0" smtClean="0"/>
              <a:t>PROJECT TIMEPLAN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21</a:t>
            </a:fld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3904383"/>
              </p:ext>
            </p:extLst>
          </p:nvPr>
        </p:nvGraphicFramePr>
        <p:xfrm>
          <a:off x="589281" y="1178562"/>
          <a:ext cx="10721846" cy="5459345"/>
        </p:xfrm>
        <a:graphic>
          <a:graphicData uri="http://schemas.openxmlformats.org/drawingml/2006/table">
            <a:tbl>
              <a:tblPr firstRow="1" firstCol="1" bandRow="1"/>
              <a:tblGrid>
                <a:gridCol w="3525519">
                  <a:extLst>
                    <a:ext uri="{9D8B030D-6E8A-4147-A177-3AD203B41FA5}">
                      <a16:colId xmlns:a16="http://schemas.microsoft.com/office/drawing/2014/main" val="643371334"/>
                    </a:ext>
                  </a:extLst>
                </a:gridCol>
                <a:gridCol w="904240">
                  <a:extLst>
                    <a:ext uri="{9D8B030D-6E8A-4147-A177-3AD203B41FA5}">
                      <a16:colId xmlns:a16="http://schemas.microsoft.com/office/drawing/2014/main" val="2431562520"/>
                    </a:ext>
                  </a:extLst>
                </a:gridCol>
                <a:gridCol w="873760">
                  <a:extLst>
                    <a:ext uri="{9D8B030D-6E8A-4147-A177-3AD203B41FA5}">
                      <a16:colId xmlns:a16="http://schemas.microsoft.com/office/drawing/2014/main" val="104017940"/>
                    </a:ext>
                  </a:extLst>
                </a:gridCol>
                <a:gridCol w="894080">
                  <a:extLst>
                    <a:ext uri="{9D8B030D-6E8A-4147-A177-3AD203B41FA5}">
                      <a16:colId xmlns:a16="http://schemas.microsoft.com/office/drawing/2014/main" val="3193310295"/>
                    </a:ext>
                  </a:extLst>
                </a:gridCol>
                <a:gridCol w="806483">
                  <a:extLst>
                    <a:ext uri="{9D8B030D-6E8A-4147-A177-3AD203B41FA5}">
                      <a16:colId xmlns:a16="http://schemas.microsoft.com/office/drawing/2014/main" val="2975244254"/>
                    </a:ext>
                  </a:extLst>
                </a:gridCol>
                <a:gridCol w="929441">
                  <a:extLst>
                    <a:ext uri="{9D8B030D-6E8A-4147-A177-3AD203B41FA5}">
                      <a16:colId xmlns:a16="http://schemas.microsoft.com/office/drawing/2014/main" val="2550098821"/>
                    </a:ext>
                  </a:extLst>
                </a:gridCol>
                <a:gridCol w="929441">
                  <a:extLst>
                    <a:ext uri="{9D8B030D-6E8A-4147-A177-3AD203B41FA5}">
                      <a16:colId xmlns:a16="http://schemas.microsoft.com/office/drawing/2014/main" val="3798542154"/>
                    </a:ext>
                  </a:extLst>
                </a:gridCol>
                <a:gridCol w="929441">
                  <a:extLst>
                    <a:ext uri="{9D8B030D-6E8A-4147-A177-3AD203B41FA5}">
                      <a16:colId xmlns:a16="http://schemas.microsoft.com/office/drawing/2014/main" val="1591158984"/>
                    </a:ext>
                  </a:extLst>
                </a:gridCol>
                <a:gridCol w="929441">
                  <a:extLst>
                    <a:ext uri="{9D8B030D-6E8A-4147-A177-3AD203B41FA5}">
                      <a16:colId xmlns:a16="http://schemas.microsoft.com/office/drawing/2014/main" val="94287885"/>
                    </a:ext>
                  </a:extLst>
                </a:gridCol>
              </a:tblGrid>
              <a:tr h="374909"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ACTIVITY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916" marR="58916" marT="0" marB="0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SEM 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916" marR="5891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SEM 2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916" marR="5891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2985447"/>
                  </a:ext>
                </a:extLst>
              </a:tr>
              <a:tr h="37490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MAY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916" marR="5891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JUNE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916" marR="5891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JULY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916" marR="5891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AUG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916" marR="5891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SEPT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916" marR="58916" marT="0" marB="0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OCT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916" marR="5891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NOV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916" marR="5891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DEC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916" marR="5891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6468490"/>
                  </a:ext>
                </a:extLst>
              </a:tr>
              <a:tr h="40578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DOCUMENTATION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916" marR="58916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highlight>
                            <a:srgbClr val="8B0000"/>
                          </a:highlight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916" marR="5891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highlight>
                            <a:srgbClr val="8B0000"/>
                          </a:highlight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916" marR="5891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highlight>
                            <a:srgbClr val="8B0000"/>
                          </a:highlight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916" marR="5891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916" marR="5891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916" marR="58916" marT="0" marB="0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916" marR="5891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916" marR="5891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916" marR="58916" marT="0" marB="0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5567577"/>
                  </a:ext>
                </a:extLst>
              </a:tr>
              <a:tr h="40578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RESEARCH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916" marR="58916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highlight>
                            <a:srgbClr val="8B0000"/>
                          </a:highlight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916" marR="5891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highlight>
                            <a:srgbClr val="8B0000"/>
                          </a:highlight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916" marR="5891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highlight>
                            <a:srgbClr val="8B0000"/>
                          </a:highlight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916" marR="5891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916" marR="5891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916" marR="58916" marT="0" marB="0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916" marR="5891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916" marR="5891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916" marR="58916" marT="0" marB="0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3309595"/>
                  </a:ext>
                </a:extLst>
              </a:tr>
              <a:tr h="40578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PROGRESS REPORT 1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916" marR="58916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916" marR="5891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916" marR="5891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916" marR="5891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916" marR="5891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916" marR="58916" marT="0" marB="0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916" marR="5891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916" marR="5891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916" marR="5891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3706129"/>
                  </a:ext>
                </a:extLst>
              </a:tr>
              <a:tr h="40578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PROPOSAL WRITING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916" marR="58916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916" marR="5891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916" marR="5891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916" marR="5891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916" marR="5891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916" marR="58916" marT="0" marB="0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916" marR="5891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916" marR="5891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916" marR="58916" marT="0" marB="0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9603747"/>
                  </a:ext>
                </a:extLst>
              </a:tr>
              <a:tr h="41534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PROPOSAL PRESENTATION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916" marR="58916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916" marR="5891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916" marR="5891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916" marR="5891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916" marR="5891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916" marR="58916" marT="0" marB="0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916" marR="5891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916" marR="5891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916" marR="58916" marT="0" marB="0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81313869"/>
                  </a:ext>
                </a:extLst>
              </a:tr>
              <a:tr h="40578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DESIGN AND CODING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916" marR="58916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916" marR="5891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916" marR="5891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916" marR="5891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916" marR="5891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916" marR="58916" marT="0" marB="0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916" marR="5891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916" marR="5891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916" marR="5891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2891028"/>
                  </a:ext>
                </a:extLst>
              </a:tr>
              <a:tr h="40578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PROGRESS REPORT 2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916" marR="58916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916" marR="5891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916" marR="5891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916" marR="5891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916" marR="5891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916" marR="58916" marT="0" marB="0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916" marR="5891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916" marR="5891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916" marR="5891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77546586"/>
                  </a:ext>
                </a:extLst>
              </a:tr>
              <a:tr h="62301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HARDWARE CONFIGURATION AND TESTING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916" marR="58916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916" marR="5891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916" marR="5891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916" marR="5891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916" marR="5891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916" marR="58916" marT="0" marB="0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916" marR="5891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916" marR="5891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916" marR="5891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9842609"/>
                  </a:ext>
                </a:extLst>
              </a:tr>
              <a:tr h="41534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PROJECT REPORT WRITING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916" marR="58916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916" marR="5891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916" marR="5891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916" marR="5891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916" marR="5891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916" marR="58916" marT="0" marB="0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916" marR="5891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916" marR="5891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916" marR="5891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4765430"/>
                  </a:ext>
                </a:extLst>
              </a:tr>
              <a:tr h="40578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PROGRESS REPORT 3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916" marR="58916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916" marR="5891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916" marR="5891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916" marR="5891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916" marR="5891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916" marR="58916" marT="0" marB="0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916" marR="5891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916" marR="5891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916" marR="5891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952981"/>
                  </a:ext>
                </a:extLst>
              </a:tr>
              <a:tr h="41534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FINAL PRESENTATION AND DEMONSTRATION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916" marR="58916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916" marR="5891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916" marR="5891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916" marR="5891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916" marR="5891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916" marR="58916" marT="0" marB="0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916" marR="58916" marT="0" marB="0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916" marR="5891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916" marR="58916" marT="0" marB="0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73287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66342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849" y="0"/>
            <a:ext cx="10058400" cy="1609344"/>
          </a:xfrm>
        </p:spPr>
        <p:txBody>
          <a:bodyPr/>
          <a:lstStyle/>
          <a:p>
            <a:r>
              <a:rPr lang="en-GB" dirty="0" smtClean="0"/>
              <a:t>BUDGET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22</a:t>
            </a:fld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3524395"/>
              </p:ext>
            </p:extLst>
          </p:nvPr>
        </p:nvGraphicFramePr>
        <p:xfrm>
          <a:off x="1069849" y="1253041"/>
          <a:ext cx="9825680" cy="3901440"/>
        </p:xfrm>
        <a:graphic>
          <a:graphicData uri="http://schemas.openxmlformats.org/drawingml/2006/table">
            <a:tbl>
              <a:tblPr firstRow="1" firstCol="1" bandRow="1">
                <a:tableStyleId>{5FD0F851-EC5A-4D38-B0AD-8093EC10F338}</a:tableStyleId>
              </a:tblPr>
              <a:tblGrid>
                <a:gridCol w="25267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60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564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564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48739">
                <a:tc>
                  <a:txBody>
                    <a:bodyPr/>
                    <a:lstStyle/>
                    <a:p>
                      <a:pPr marL="0" marR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ITEM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302" marR="63302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QUANTITY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302" marR="63302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PRICE PER UNIT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302" marR="63302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TOTAL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302" marR="63302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8739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Arduino Uno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302" marR="63302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302" marR="63302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</a:rPr>
                        <a:t>1,500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302" marR="63302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</a:rPr>
                        <a:t>1,500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302" marR="63302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8739">
                <a:tc>
                  <a:txBody>
                    <a:bodyPr/>
                    <a:lstStyle/>
                    <a:p>
                      <a:pPr marL="0" marR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Arduino</a:t>
                      </a:r>
                      <a:r>
                        <a:rPr lang="en-US" sz="16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 Ethernet Shield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302" marR="63302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1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302" marR="63302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</a:rPr>
                        <a:t>1,500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302" marR="63302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</a:rPr>
                        <a:t>1,200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302" marR="63302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8739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</a:rPr>
                        <a:t>Pressure Resistor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302" marR="63302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4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302" marR="63302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</a:rPr>
                        <a:t>6,000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302" marR="63302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</a:rPr>
                        <a:t>6,000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302" marR="63302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48739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</a:rPr>
                        <a:t>Resistor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302" marR="63302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302" marR="63302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</a:rPr>
                        <a:t>25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302" marR="63302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</a:rPr>
                        <a:t>200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302" marR="63302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48739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</a:rPr>
                        <a:t>PCB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302" marR="63302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</a:rPr>
                        <a:t>1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302" marR="63302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</a:rPr>
                        <a:t>500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302" marR="63302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</a:rPr>
                        <a:t>500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302" marR="63302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48739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Miscellaneous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302" marR="63302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302" marR="63302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</a:rPr>
                        <a:t>1,000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302" marR="63302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</a:rPr>
                        <a:t>1,000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302" marR="63302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48739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TOTAL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302" marR="63302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302" marR="63302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302" marR="63302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</a:rPr>
                        <a:t>10,500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302" marR="63302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10469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GB" dirty="0" smtClean="0"/>
              <a:t>THANK YOU!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-1" y="5190978"/>
            <a:ext cx="12192001" cy="1667022"/>
          </a:xfrm>
          <a:solidFill>
            <a:schemeClr val="tx2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r>
              <a:rPr lang="en-GB" dirty="0" smtClean="0"/>
              <a:t>		Presented by:					Supervised by:</a:t>
            </a:r>
            <a:r>
              <a:rPr lang="en-GB" dirty="0"/>
              <a:t>	</a:t>
            </a:r>
            <a:r>
              <a:rPr lang="en-GB" dirty="0" smtClean="0"/>
              <a:t>	</a:t>
            </a:r>
          </a:p>
          <a:p>
            <a:r>
              <a:rPr lang="en-GB" dirty="0" smtClean="0"/>
              <a:t>		</a:t>
            </a:r>
            <a:r>
              <a:rPr lang="en-GB" dirty="0" err="1" smtClean="0"/>
              <a:t>Gacwe</a:t>
            </a:r>
            <a:r>
              <a:rPr lang="en-GB" dirty="0" smtClean="0"/>
              <a:t> Daniel </a:t>
            </a:r>
            <a:r>
              <a:rPr lang="en-GB" dirty="0" err="1" smtClean="0"/>
              <a:t>Nyere</a:t>
            </a:r>
            <a:r>
              <a:rPr lang="en-GB" dirty="0" smtClean="0"/>
              <a:t>				Mr. </a:t>
            </a:r>
            <a:r>
              <a:rPr lang="en-GB" dirty="0" err="1" smtClean="0"/>
              <a:t>Karanja</a:t>
            </a:r>
            <a:endParaRPr lang="en-GB" dirty="0" smtClean="0"/>
          </a:p>
          <a:p>
            <a:r>
              <a:rPr lang="en-GB" dirty="0" smtClean="0"/>
              <a:t>		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56726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6" dur="50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7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25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25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2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GB" dirty="0" smtClean="0"/>
              <a:t>QUESTIONS?</a:t>
            </a:r>
            <a:endParaRPr lang="en-GB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59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INTRODUCTION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21673" y="1953491"/>
            <a:ext cx="4279207" cy="421870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WHAT IS </a:t>
            </a:r>
            <a:r>
              <a:rPr lang="en-GB" dirty="0" smtClean="0"/>
              <a:t>A SALON/BARBERSHOP?</a:t>
            </a:r>
            <a:endParaRPr lang="en-GB" dirty="0"/>
          </a:p>
          <a:p>
            <a:pPr marL="0" indent="0">
              <a:buNone/>
            </a:pPr>
            <a:endParaRPr lang="en-GB" b="1" dirty="0"/>
          </a:p>
          <a:p>
            <a:pPr marL="0" indent="0">
              <a:buNone/>
            </a:pPr>
            <a:r>
              <a:rPr lang="en-US" dirty="0" smtClean="0"/>
              <a:t>Is an establishment </a:t>
            </a:r>
            <a:r>
              <a:rPr lang="en-US" dirty="0"/>
              <a:t>where a </a:t>
            </a:r>
            <a:r>
              <a:rPr lang="en-US" dirty="0" smtClean="0"/>
              <a:t>hairdresser conduct trade</a:t>
            </a:r>
          </a:p>
          <a:p>
            <a:pPr marL="0" indent="0">
              <a:buNone/>
            </a:pPr>
            <a:r>
              <a:rPr lang="en-US" dirty="0"/>
              <a:t>Barbershop and salon businesses are rapidly growing industries across the country</a:t>
            </a:r>
            <a:endParaRPr lang="en-GB" dirty="0">
              <a:latin typeface="Britannic Bold" panose="020B0903060703020204" pitchFamily="34" charset="0"/>
            </a:endParaRPr>
          </a:p>
          <a:p>
            <a:pPr marL="0" indent="0">
              <a:buNone/>
            </a:pPr>
            <a:r>
              <a:rPr lang="en-US" dirty="0" smtClean="0"/>
              <a:t>Reservation </a:t>
            </a:r>
            <a:r>
              <a:rPr lang="en-US" dirty="0"/>
              <a:t>System can boost customer and barber satisfaction in a shop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</a:t>
            </a:fld>
            <a:endParaRPr lang="en-US" dirty="0"/>
          </a:p>
        </p:txBody>
      </p:sp>
      <p:sp>
        <p:nvSpPr>
          <p:cNvPr id="3" name="AutoShape 2" descr="Salon, barbershop concept opens at Honolulu's Anaha in Ward Village -  Pacific Business New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0488" y="1953491"/>
            <a:ext cx="6858000" cy="3851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885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PROBLEM STATEMENT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9491" y="2121408"/>
            <a:ext cx="11122429" cy="4050792"/>
          </a:xfrm>
        </p:spPr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GB" sz="3200" dirty="0" smtClean="0"/>
              <a:t>There is need for generalised salon Application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3200" dirty="0"/>
              <a:t>Customers are becoming cognizant of time management</a:t>
            </a:r>
            <a:endParaRPr lang="en-GB" sz="4400" dirty="0"/>
          </a:p>
          <a:p>
            <a:pPr marL="0" indent="0">
              <a:buNone/>
            </a:pPr>
            <a:r>
              <a:rPr lang="en-GB" sz="3200" dirty="0" smtClean="0"/>
              <a:t>Some of the problems in salons include: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3200" dirty="0" smtClean="0"/>
              <a:t>Limited working time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3200" dirty="0" smtClean="0"/>
              <a:t>Time wastage (Waiting in line)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3200" dirty="0" smtClean="0"/>
              <a:t>Inconveniences to the customers (Closing and opening)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3200" dirty="0" smtClean="0"/>
              <a:t>Crowding (Against the Stipulated COVID rules)</a:t>
            </a:r>
          </a:p>
          <a:p>
            <a:pPr marL="0" indent="0">
              <a:buNone/>
            </a:pPr>
            <a:endParaRPr lang="en-GB" sz="2400" dirty="0" smtClean="0"/>
          </a:p>
          <a:p>
            <a:pPr marL="0" indent="0">
              <a:buNone/>
            </a:pPr>
            <a:endParaRPr lang="en-GB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007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Justification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en-GB" sz="2800" dirty="0" smtClean="0"/>
              <a:t>“Always on” service</a:t>
            </a:r>
          </a:p>
          <a:p>
            <a:pPr marL="457200" indent="-457200">
              <a:buAutoNum type="arabicPeriod"/>
            </a:pPr>
            <a:r>
              <a:rPr lang="en-GB" sz="2800" dirty="0" smtClean="0"/>
              <a:t>Increased Bookings </a:t>
            </a:r>
          </a:p>
          <a:p>
            <a:pPr marL="457200" indent="-457200">
              <a:buAutoNum type="arabicPeriod"/>
            </a:pPr>
            <a:r>
              <a:rPr lang="en-GB" sz="2800" dirty="0" smtClean="0"/>
              <a:t>Increased Income</a:t>
            </a:r>
          </a:p>
          <a:p>
            <a:pPr marL="457200" indent="-457200">
              <a:buFont typeface="Wingdings" pitchFamily="2" charset="2"/>
              <a:buAutoNum type="arabicPeriod"/>
            </a:pPr>
            <a:r>
              <a:rPr lang="en-GB" sz="2800" dirty="0" smtClean="0"/>
              <a:t>Time saving</a:t>
            </a:r>
          </a:p>
          <a:p>
            <a:pPr marL="457200" indent="-457200">
              <a:buFont typeface="Wingdings" pitchFamily="2" charset="2"/>
              <a:buAutoNum type="arabicPeriod"/>
            </a:pPr>
            <a:r>
              <a:rPr lang="en-GB" sz="2800" dirty="0" smtClean="0"/>
              <a:t>Better Customer Satisfaction</a:t>
            </a:r>
            <a:endParaRPr lang="en-GB" sz="2800" dirty="0"/>
          </a:p>
          <a:p>
            <a:pPr marL="457200" indent="-457200">
              <a:buFont typeface="Wingdings" pitchFamily="2" charset="2"/>
              <a:buAutoNum type="arabicPeriod"/>
            </a:pPr>
            <a:r>
              <a:rPr lang="en-GB" sz="2800" dirty="0" smtClean="0"/>
              <a:t>Need for better online payment system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3758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848" y="0"/>
            <a:ext cx="10058400" cy="1609344"/>
          </a:xfrm>
        </p:spPr>
        <p:txBody>
          <a:bodyPr/>
          <a:lstStyle/>
          <a:p>
            <a:r>
              <a:rPr lang="en-GB" dirty="0" smtClean="0"/>
              <a:t>OBJECTIVES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8655" y="1220862"/>
            <a:ext cx="11632553" cy="563713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b="1" dirty="0" smtClean="0"/>
              <a:t>MAIN OBJECTIVE</a:t>
            </a:r>
          </a:p>
          <a:p>
            <a:pPr marL="0" indent="0">
              <a:buNone/>
            </a:pPr>
            <a:r>
              <a:rPr lang="en-US" dirty="0" smtClean="0"/>
              <a:t>To </a:t>
            </a:r>
            <a:r>
              <a:rPr lang="en-US" dirty="0"/>
              <a:t>design, implement and test an online barber/salon reservation system, with a real-time update of the number of customers in the shop.</a:t>
            </a:r>
          </a:p>
          <a:p>
            <a:pPr marL="0" indent="0">
              <a:buNone/>
            </a:pPr>
            <a:r>
              <a:rPr lang="en-GB" dirty="0" smtClean="0"/>
              <a:t> </a:t>
            </a:r>
          </a:p>
          <a:p>
            <a:pPr marL="0" indent="0">
              <a:buNone/>
            </a:pPr>
            <a:r>
              <a:rPr lang="en-GB" b="1" dirty="0" smtClean="0"/>
              <a:t>SPECIFIC OBJECTIVES</a:t>
            </a:r>
          </a:p>
          <a:p>
            <a:pPr marL="457200" lvl="0" indent="-457200">
              <a:buFont typeface="+mj-lt"/>
              <a:buAutoNum type="arabicPeriod"/>
            </a:pPr>
            <a:r>
              <a:rPr lang="en-US" dirty="0"/>
              <a:t>To design and implement a </a:t>
            </a:r>
            <a:r>
              <a:rPr lang="en-US" b="1" dirty="0"/>
              <a:t>web application </a:t>
            </a:r>
            <a:r>
              <a:rPr lang="en-US" dirty="0" smtClean="0"/>
              <a:t>and</a:t>
            </a:r>
            <a:r>
              <a:rPr lang="en-US" b="1" dirty="0" smtClean="0"/>
              <a:t> database</a:t>
            </a:r>
            <a:endParaRPr lang="en-US" b="1" dirty="0"/>
          </a:p>
          <a:p>
            <a:pPr marL="457200" lvl="0" indent="-457200">
              <a:buFont typeface="+mj-lt"/>
              <a:buAutoNum type="arabicPeriod"/>
            </a:pPr>
            <a:r>
              <a:rPr lang="en-US" dirty="0"/>
              <a:t>To design and implement a </a:t>
            </a:r>
            <a:r>
              <a:rPr lang="en-US" b="1" dirty="0"/>
              <a:t>mobile version of the application</a:t>
            </a:r>
          </a:p>
          <a:p>
            <a:pPr marL="457200" lvl="0" indent="-457200">
              <a:buFont typeface="+mj-lt"/>
              <a:buAutoNum type="arabicPeriod"/>
            </a:pPr>
            <a:r>
              <a:rPr lang="en-US" dirty="0"/>
              <a:t>To design, implement and test a </a:t>
            </a:r>
            <a:r>
              <a:rPr lang="en-US" b="1" dirty="0"/>
              <a:t>device that determines client occupancy </a:t>
            </a:r>
            <a:r>
              <a:rPr lang="en-US" dirty="0" smtClean="0"/>
              <a:t>number </a:t>
            </a:r>
            <a:r>
              <a:rPr lang="en-US" dirty="0"/>
              <a:t>in a barbershop at any given time and relays this data to the </a:t>
            </a:r>
            <a:r>
              <a:rPr lang="en-US" dirty="0" smtClean="0"/>
              <a:t>application </a:t>
            </a:r>
            <a:r>
              <a:rPr lang="en-US" dirty="0"/>
              <a:t>for remote use by potential customers</a:t>
            </a:r>
          </a:p>
          <a:p>
            <a:pPr marL="457200" lvl="0" indent="-457200">
              <a:buFont typeface="+mj-lt"/>
              <a:buAutoNum type="arabicPeriod"/>
            </a:pPr>
            <a:r>
              <a:rPr lang="en-US" dirty="0"/>
              <a:t>To establish a </a:t>
            </a:r>
            <a:r>
              <a:rPr lang="en-US" b="1" dirty="0"/>
              <a:t>remote link </a:t>
            </a:r>
            <a:r>
              <a:rPr lang="en-US" dirty="0"/>
              <a:t>between the application and the customer counter device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711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EXPECTED CONTRIBUTION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3964" y="2121408"/>
            <a:ext cx="11916756" cy="405079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The project </a:t>
            </a:r>
            <a:r>
              <a:rPr lang="en-US" sz="2800" dirty="0" smtClean="0"/>
              <a:t>focusses </a:t>
            </a:r>
            <a:r>
              <a:rPr lang="en-US" sz="2800" dirty="0"/>
              <a:t>primarily </a:t>
            </a:r>
            <a:r>
              <a:rPr lang="en-US" sz="2800" dirty="0" smtClean="0"/>
              <a:t>on:</a:t>
            </a:r>
            <a:endParaRPr lang="en-US" sz="2800" dirty="0"/>
          </a:p>
          <a:p>
            <a:pPr marL="457200" indent="-457200">
              <a:buFont typeface="+mj-lt"/>
              <a:buAutoNum type="arabicPeriod"/>
            </a:pPr>
            <a:r>
              <a:rPr lang="en-US" sz="2800" dirty="0" smtClean="0"/>
              <a:t>The  </a:t>
            </a:r>
            <a:r>
              <a:rPr lang="en-US" sz="2800" dirty="0"/>
              <a:t>use of a </a:t>
            </a:r>
            <a:r>
              <a:rPr lang="en-US" sz="2800" dirty="0" smtClean="0"/>
              <a:t>WEB based </a:t>
            </a:r>
            <a:r>
              <a:rPr lang="en-US" sz="3200" b="1" dirty="0" smtClean="0"/>
              <a:t>appointment systems </a:t>
            </a:r>
            <a:r>
              <a:rPr lang="en-US" sz="2800" dirty="0" smtClean="0"/>
              <a:t>to efficiently run salons and barbershops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/>
              <a:t>The  use of a </a:t>
            </a:r>
            <a:r>
              <a:rPr lang="en-US" sz="2800" dirty="0" smtClean="0"/>
              <a:t>Mobile based </a:t>
            </a:r>
            <a:r>
              <a:rPr lang="en-US" sz="3200" b="1" dirty="0" smtClean="0"/>
              <a:t>appointment </a:t>
            </a:r>
            <a:r>
              <a:rPr lang="en-US" sz="3200" b="1" dirty="0"/>
              <a:t>systems </a:t>
            </a:r>
            <a:r>
              <a:rPr lang="en-US" sz="2800" dirty="0"/>
              <a:t>to efficiently run salons and barbershops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/>
              <a:t>The  use of </a:t>
            </a:r>
            <a:r>
              <a:rPr lang="en-US" sz="2800" b="1" dirty="0" smtClean="0"/>
              <a:t>microcontroller</a:t>
            </a:r>
            <a:r>
              <a:rPr lang="en-US" sz="2800" dirty="0" smtClean="0"/>
              <a:t> to </a:t>
            </a:r>
            <a:r>
              <a:rPr lang="en-US" sz="2800" dirty="0"/>
              <a:t>determines client occupancy</a:t>
            </a:r>
            <a:r>
              <a:rPr lang="en-US" sz="2800" b="1" dirty="0"/>
              <a:t> </a:t>
            </a:r>
            <a:r>
              <a:rPr lang="en-US" sz="2800" dirty="0"/>
              <a:t>numbers in a barbershop at any given time </a:t>
            </a:r>
            <a:r>
              <a:rPr lang="en-US" sz="2800" dirty="0" smtClean="0"/>
              <a:t>still to promote efficiency </a:t>
            </a:r>
            <a:endParaRPr lang="en-US" sz="2800" dirty="0"/>
          </a:p>
          <a:p>
            <a:pPr marL="457200" indent="-457200">
              <a:buFont typeface="+mj-lt"/>
              <a:buAutoNum type="arabicPeriod"/>
            </a:pPr>
            <a:endParaRPr lang="en-US" sz="2800" dirty="0" smtClean="0"/>
          </a:p>
          <a:p>
            <a:pPr marL="514350" indent="-514350">
              <a:buFont typeface="+mj-lt"/>
              <a:buAutoNum type="arabicPeriod"/>
            </a:pPr>
            <a:endParaRPr lang="en-US" sz="2800" dirty="0" smtClean="0"/>
          </a:p>
          <a:p>
            <a:pPr marL="514350" indent="-514350">
              <a:buFont typeface="+mj-lt"/>
              <a:buAutoNum type="arabicPeriod"/>
            </a:pP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0254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Literature review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0591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4731512" cy="1609344"/>
          </a:xfrm>
        </p:spPr>
        <p:txBody>
          <a:bodyPr/>
          <a:lstStyle/>
          <a:p>
            <a:r>
              <a:rPr lang="en-GB" dirty="0"/>
              <a:t>EXISTING </a:t>
            </a:r>
            <a:r>
              <a:rPr lang="en-GB" dirty="0" smtClean="0"/>
              <a:t>systems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61891" y="1759204"/>
            <a:ext cx="5147425" cy="6695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3200" dirty="0" smtClean="0"/>
              <a:t>In Kenya: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9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655" y="3504184"/>
            <a:ext cx="5514975" cy="21145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6890" y="3406203"/>
            <a:ext cx="4595813" cy="2733675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7634478" y="2626868"/>
            <a:ext cx="3928225" cy="6464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GB" sz="3200" dirty="0" err="1" smtClean="0"/>
              <a:t>Ashleys</a:t>
            </a:r>
            <a:r>
              <a:rPr lang="en-GB" sz="3200" dirty="0" smtClean="0"/>
              <a:t> Kenya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318655" y="2759773"/>
            <a:ext cx="3928225" cy="64643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GB" sz="3200" dirty="0" smtClean="0"/>
              <a:t>Barber Kings Kenya</a:t>
            </a:r>
          </a:p>
        </p:txBody>
      </p:sp>
    </p:spTree>
    <p:extLst>
      <p:ext uri="{BB962C8B-B14F-4D97-AF65-F5344CB8AC3E}">
        <p14:creationId xmlns:p14="http://schemas.microsoft.com/office/powerpoint/2010/main" val="4181145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TM03090434[[fn=Wood Type]]</Template>
  <TotalTime>2220</TotalTime>
  <Words>776</Words>
  <Application>Microsoft Office PowerPoint</Application>
  <PresentationFormat>Widescreen</PresentationFormat>
  <Paragraphs>290</Paragraphs>
  <Slides>24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3" baseType="lpstr">
      <vt:lpstr>Arial</vt:lpstr>
      <vt:lpstr>Britannic Bold</vt:lpstr>
      <vt:lpstr>Calibri</vt:lpstr>
      <vt:lpstr>Rockwell</vt:lpstr>
      <vt:lpstr>Rockwell (Body)</vt:lpstr>
      <vt:lpstr>Rockwell Condensed</vt:lpstr>
      <vt:lpstr>Times New Roman</vt:lpstr>
      <vt:lpstr>Wingdings</vt:lpstr>
      <vt:lpstr>Wood Type</vt:lpstr>
      <vt:lpstr>BARBERSHOP/SALON RESERVATION SYSTEM WITH A REAL-TIME UPDATE OF THE NUMBER OF CUSTOMERS IN THE SALON</vt:lpstr>
      <vt:lpstr>INTRODUCTION</vt:lpstr>
      <vt:lpstr>INTRODUCTION</vt:lpstr>
      <vt:lpstr>PROBLEM STATEMENT</vt:lpstr>
      <vt:lpstr>Justification</vt:lpstr>
      <vt:lpstr>OBJECTIVES</vt:lpstr>
      <vt:lpstr>EXPECTED CONTRIBUTION</vt:lpstr>
      <vt:lpstr>Literature review</vt:lpstr>
      <vt:lpstr>EXISTING systems</vt:lpstr>
      <vt:lpstr>Problems with current systems</vt:lpstr>
      <vt:lpstr>Web development</vt:lpstr>
      <vt:lpstr>Hardware development</vt:lpstr>
      <vt:lpstr>methodology</vt:lpstr>
      <vt:lpstr>Web development</vt:lpstr>
      <vt:lpstr>Flowchart design</vt:lpstr>
      <vt:lpstr>API</vt:lpstr>
      <vt:lpstr>Mobile application Development</vt:lpstr>
      <vt:lpstr>Hardware design</vt:lpstr>
      <vt:lpstr>Block diagram</vt:lpstr>
      <vt:lpstr>EXPECTED RESULTS</vt:lpstr>
      <vt:lpstr>PROJECT TIMEPLAN</vt:lpstr>
      <vt:lpstr>BUDGET</vt:lpstr>
      <vt:lpstr>THANK YOU!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Labview based warehouse management system with robotic arm to store and retrieve goods</dc:title>
  <dc:creator>Munene</dc:creator>
  <cp:lastModifiedBy>Hp</cp:lastModifiedBy>
  <cp:revision>62</cp:revision>
  <dcterms:created xsi:type="dcterms:W3CDTF">2016-11-21T07:31:51Z</dcterms:created>
  <dcterms:modified xsi:type="dcterms:W3CDTF">2021-08-05T04:43:52Z</dcterms:modified>
</cp:coreProperties>
</file>